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31" r:id="rId2"/>
    <p:sldId id="281" r:id="rId3"/>
    <p:sldId id="263" r:id="rId4"/>
    <p:sldId id="287" r:id="rId5"/>
    <p:sldId id="292" r:id="rId6"/>
    <p:sldId id="270" r:id="rId7"/>
    <p:sldId id="273" r:id="rId8"/>
    <p:sldId id="330" r:id="rId9"/>
    <p:sldId id="288" r:id="rId10"/>
    <p:sldId id="278" r:id="rId11"/>
    <p:sldId id="277" r:id="rId12"/>
    <p:sldId id="295" r:id="rId13"/>
    <p:sldId id="332" r:id="rId14"/>
    <p:sldId id="337" r:id="rId15"/>
    <p:sldId id="323" r:id="rId16"/>
    <p:sldId id="28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84" autoAdjust="0"/>
    <p:restoredTop sz="94660"/>
  </p:normalViewPr>
  <p:slideViewPr>
    <p:cSldViewPr>
      <p:cViewPr varScale="1">
        <p:scale>
          <a:sx n="83" d="100"/>
          <a:sy n="83" d="100"/>
        </p:scale>
        <p:origin x="-13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ris\Documents\GCOOS\oceans%202012%20air%20temp%20chart%20for%20oct%20201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hris\Documents\GCOOS\oceans%202012%20air%20temp%20chart%20for%20oct%2020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Air Temperature, </a:t>
            </a:r>
            <a:r>
              <a:rPr lang="en-US" dirty="0" err="1"/>
              <a:t>Sarastoa</a:t>
            </a:r>
            <a:r>
              <a:rPr lang="en-US" dirty="0"/>
              <a:t>, FL, October 2011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70570368"/>
        <c:axId val="70572288"/>
      </c:scatterChart>
      <c:valAx>
        <c:axId val="70570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Day,</a:t>
                </a:r>
                <a:r>
                  <a:rPr lang="en-US" baseline="0"/>
                  <a:t> October 2011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70572288"/>
        <c:crosses val="autoZero"/>
        <c:crossBetween val="midCat"/>
      </c:valAx>
      <c:valAx>
        <c:axId val="705722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Air</a:t>
                </a:r>
                <a:r>
                  <a:rPr lang="en-US" baseline="0"/>
                  <a:t> Temperature, Fahrenheit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7057036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xVal>
            <c:numRef>
              <c:f>Sheet1!$A$3:$A$64</c:f>
              <c:numCache>
                <c:formatCode>General</c:formatCode>
                <c:ptCount val="62"/>
                <c:pt idx="0">
                  <c:v>1</c:v>
                </c:pt>
                <c:pt idx="1">
                  <c:v>1.5</c:v>
                </c:pt>
                <c:pt idx="2">
                  <c:v>2</c:v>
                </c:pt>
                <c:pt idx="3">
                  <c:v>2.5</c:v>
                </c:pt>
                <c:pt idx="4">
                  <c:v>3</c:v>
                </c:pt>
                <c:pt idx="5">
                  <c:v>3.5</c:v>
                </c:pt>
                <c:pt idx="6">
                  <c:v>4</c:v>
                </c:pt>
                <c:pt idx="7">
                  <c:v>4.5</c:v>
                </c:pt>
                <c:pt idx="8">
                  <c:v>5</c:v>
                </c:pt>
                <c:pt idx="9">
                  <c:v>5.5</c:v>
                </c:pt>
                <c:pt idx="10">
                  <c:v>6</c:v>
                </c:pt>
                <c:pt idx="11">
                  <c:v>6.5</c:v>
                </c:pt>
                <c:pt idx="12">
                  <c:v>7</c:v>
                </c:pt>
                <c:pt idx="13">
                  <c:v>7.5</c:v>
                </c:pt>
                <c:pt idx="14">
                  <c:v>8</c:v>
                </c:pt>
                <c:pt idx="15">
                  <c:v>8.5</c:v>
                </c:pt>
                <c:pt idx="16">
                  <c:v>9</c:v>
                </c:pt>
                <c:pt idx="17">
                  <c:v>9.5</c:v>
                </c:pt>
                <c:pt idx="18">
                  <c:v>10</c:v>
                </c:pt>
                <c:pt idx="19">
                  <c:v>10.5</c:v>
                </c:pt>
                <c:pt idx="20">
                  <c:v>11</c:v>
                </c:pt>
                <c:pt idx="21">
                  <c:v>11.5</c:v>
                </c:pt>
                <c:pt idx="22">
                  <c:v>12</c:v>
                </c:pt>
                <c:pt idx="23">
                  <c:v>12.5</c:v>
                </c:pt>
                <c:pt idx="24">
                  <c:v>13</c:v>
                </c:pt>
                <c:pt idx="25">
                  <c:v>13.5</c:v>
                </c:pt>
                <c:pt idx="26">
                  <c:v>14</c:v>
                </c:pt>
                <c:pt idx="27">
                  <c:v>14.5</c:v>
                </c:pt>
                <c:pt idx="28">
                  <c:v>15</c:v>
                </c:pt>
                <c:pt idx="29">
                  <c:v>15.5</c:v>
                </c:pt>
                <c:pt idx="30">
                  <c:v>16</c:v>
                </c:pt>
                <c:pt idx="31">
                  <c:v>16.5</c:v>
                </c:pt>
                <c:pt idx="32">
                  <c:v>17</c:v>
                </c:pt>
                <c:pt idx="33">
                  <c:v>17.5</c:v>
                </c:pt>
                <c:pt idx="34">
                  <c:v>18</c:v>
                </c:pt>
                <c:pt idx="35">
                  <c:v>18.5</c:v>
                </c:pt>
                <c:pt idx="36">
                  <c:v>19</c:v>
                </c:pt>
                <c:pt idx="37">
                  <c:v>19.5</c:v>
                </c:pt>
                <c:pt idx="38">
                  <c:v>20</c:v>
                </c:pt>
                <c:pt idx="39">
                  <c:v>20.5</c:v>
                </c:pt>
                <c:pt idx="40">
                  <c:v>21</c:v>
                </c:pt>
                <c:pt idx="41">
                  <c:v>21.5</c:v>
                </c:pt>
                <c:pt idx="42">
                  <c:v>22</c:v>
                </c:pt>
                <c:pt idx="43">
                  <c:v>22.5</c:v>
                </c:pt>
                <c:pt idx="44">
                  <c:v>23</c:v>
                </c:pt>
                <c:pt idx="45">
                  <c:v>23.5</c:v>
                </c:pt>
                <c:pt idx="46">
                  <c:v>24</c:v>
                </c:pt>
                <c:pt idx="47">
                  <c:v>24.5</c:v>
                </c:pt>
                <c:pt idx="48">
                  <c:v>25</c:v>
                </c:pt>
                <c:pt idx="49">
                  <c:v>25.5</c:v>
                </c:pt>
                <c:pt idx="50">
                  <c:v>26</c:v>
                </c:pt>
                <c:pt idx="51">
                  <c:v>26.6</c:v>
                </c:pt>
                <c:pt idx="52">
                  <c:v>27</c:v>
                </c:pt>
                <c:pt idx="53">
                  <c:v>27.5</c:v>
                </c:pt>
                <c:pt idx="54">
                  <c:v>28</c:v>
                </c:pt>
                <c:pt idx="55">
                  <c:v>28.5</c:v>
                </c:pt>
                <c:pt idx="56">
                  <c:v>29</c:v>
                </c:pt>
                <c:pt idx="57">
                  <c:v>29.5</c:v>
                </c:pt>
                <c:pt idx="58">
                  <c:v>30</c:v>
                </c:pt>
                <c:pt idx="59">
                  <c:v>30.5</c:v>
                </c:pt>
                <c:pt idx="60">
                  <c:v>31</c:v>
                </c:pt>
                <c:pt idx="61">
                  <c:v>31.5</c:v>
                </c:pt>
              </c:numCache>
            </c:numRef>
          </c:xVal>
          <c:yVal>
            <c:numRef>
              <c:f>Sheet1!$B$3:$B$64</c:f>
              <c:numCache>
                <c:formatCode>General</c:formatCode>
                <c:ptCount val="62"/>
                <c:pt idx="0">
                  <c:v>85</c:v>
                </c:pt>
                <c:pt idx="1">
                  <c:v>70</c:v>
                </c:pt>
                <c:pt idx="2">
                  <c:v>82</c:v>
                </c:pt>
                <c:pt idx="3">
                  <c:v>60</c:v>
                </c:pt>
                <c:pt idx="4">
                  <c:v>87</c:v>
                </c:pt>
                <c:pt idx="5">
                  <c:v>62</c:v>
                </c:pt>
                <c:pt idx="6">
                  <c:v>88</c:v>
                </c:pt>
                <c:pt idx="7">
                  <c:v>67</c:v>
                </c:pt>
                <c:pt idx="8">
                  <c:v>87</c:v>
                </c:pt>
                <c:pt idx="9">
                  <c:v>68</c:v>
                </c:pt>
                <c:pt idx="10">
                  <c:v>87</c:v>
                </c:pt>
                <c:pt idx="11">
                  <c:v>68</c:v>
                </c:pt>
                <c:pt idx="12">
                  <c:v>89</c:v>
                </c:pt>
                <c:pt idx="13">
                  <c:v>70</c:v>
                </c:pt>
                <c:pt idx="14">
                  <c:v>82</c:v>
                </c:pt>
                <c:pt idx="15">
                  <c:v>70</c:v>
                </c:pt>
                <c:pt idx="16">
                  <c:v>80</c:v>
                </c:pt>
                <c:pt idx="17">
                  <c:v>70</c:v>
                </c:pt>
                <c:pt idx="18">
                  <c:v>82</c:v>
                </c:pt>
                <c:pt idx="19">
                  <c:v>69</c:v>
                </c:pt>
                <c:pt idx="20">
                  <c:v>85</c:v>
                </c:pt>
                <c:pt idx="21">
                  <c:v>73</c:v>
                </c:pt>
                <c:pt idx="22">
                  <c:v>86</c:v>
                </c:pt>
                <c:pt idx="23">
                  <c:v>73</c:v>
                </c:pt>
                <c:pt idx="24">
                  <c:v>83</c:v>
                </c:pt>
                <c:pt idx="25">
                  <c:v>73</c:v>
                </c:pt>
                <c:pt idx="26">
                  <c:v>88</c:v>
                </c:pt>
                <c:pt idx="27">
                  <c:v>68</c:v>
                </c:pt>
                <c:pt idx="28">
                  <c:v>89</c:v>
                </c:pt>
                <c:pt idx="29">
                  <c:v>69</c:v>
                </c:pt>
                <c:pt idx="30">
                  <c:v>88</c:v>
                </c:pt>
                <c:pt idx="31">
                  <c:v>71</c:v>
                </c:pt>
                <c:pt idx="32">
                  <c:v>82</c:v>
                </c:pt>
                <c:pt idx="33">
                  <c:v>73</c:v>
                </c:pt>
                <c:pt idx="34">
                  <c:v>81</c:v>
                </c:pt>
                <c:pt idx="35">
                  <c:v>74</c:v>
                </c:pt>
                <c:pt idx="36">
                  <c:v>82</c:v>
                </c:pt>
                <c:pt idx="37">
                  <c:v>70</c:v>
                </c:pt>
                <c:pt idx="38">
                  <c:v>73</c:v>
                </c:pt>
                <c:pt idx="39">
                  <c:v>57</c:v>
                </c:pt>
                <c:pt idx="40">
                  <c:v>74</c:v>
                </c:pt>
                <c:pt idx="41">
                  <c:v>54</c:v>
                </c:pt>
                <c:pt idx="42">
                  <c:v>75</c:v>
                </c:pt>
                <c:pt idx="43">
                  <c:v>53</c:v>
                </c:pt>
                <c:pt idx="44">
                  <c:v>81</c:v>
                </c:pt>
                <c:pt idx="45">
                  <c:v>60</c:v>
                </c:pt>
                <c:pt idx="46">
                  <c:v>79</c:v>
                </c:pt>
                <c:pt idx="47">
                  <c:v>57</c:v>
                </c:pt>
                <c:pt idx="48">
                  <c:v>84</c:v>
                </c:pt>
                <c:pt idx="49">
                  <c:v>57</c:v>
                </c:pt>
                <c:pt idx="50">
                  <c:v>85</c:v>
                </c:pt>
                <c:pt idx="51">
                  <c:v>63</c:v>
                </c:pt>
                <c:pt idx="52">
                  <c:v>86</c:v>
                </c:pt>
                <c:pt idx="53">
                  <c:v>61</c:v>
                </c:pt>
                <c:pt idx="54">
                  <c:v>76</c:v>
                </c:pt>
                <c:pt idx="55">
                  <c:v>61</c:v>
                </c:pt>
                <c:pt idx="56">
                  <c:v>80</c:v>
                </c:pt>
                <c:pt idx="57">
                  <c:v>69</c:v>
                </c:pt>
                <c:pt idx="58">
                  <c:v>81</c:v>
                </c:pt>
                <c:pt idx="59">
                  <c:v>59</c:v>
                </c:pt>
                <c:pt idx="60">
                  <c:v>80</c:v>
                </c:pt>
                <c:pt idx="61">
                  <c:v>66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716288"/>
        <c:axId val="76722560"/>
      </c:scatterChart>
      <c:valAx>
        <c:axId val="76716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Day,</a:t>
                </a:r>
                <a:r>
                  <a:rPr lang="en-US" baseline="0"/>
                  <a:t> October 2011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76722560"/>
        <c:crosses val="autoZero"/>
        <c:crossBetween val="midCat"/>
      </c:valAx>
      <c:valAx>
        <c:axId val="767225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Air</a:t>
                </a:r>
                <a:r>
                  <a:rPr lang="en-US" baseline="0"/>
                  <a:t> Temperature, Fahrenheit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767162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7A08B-9C02-4750-87DE-BB782B11CA29}" type="datetimeFigureOut">
              <a:rPr lang="en-US" smtClean="0"/>
              <a:t>1/10/2013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E9CB3-8BFB-4D04-AA3A-1646CAE51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58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5D4D5-314C-42C8-905E-ABE2056FAA42}" type="datetimeFigureOut">
              <a:rPr lang="en-US" smtClean="0"/>
              <a:t>1/10/2013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7022A-1928-4FE9-B37A-FFE2056CC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92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Oil</a:t>
            </a:r>
            <a:r>
              <a:rPr lang="en-US" baseline="0" dirty="0" smtClean="0"/>
              <a:t> </a:t>
            </a:r>
            <a:r>
              <a:rPr lang="en-US" dirty="0" smtClean="0"/>
              <a:t>and gas 27% domestic crude;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7022A-1928-4FE9-B37A-FFE2056CC5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32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7022A-1928-4FE9-B37A-FFE2056CC5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83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7022A-1928-4FE9-B37A-FFE2056CC5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3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2400" dirty="0"/>
              <a:t>Geographic extent: Loop Current, water column</a:t>
            </a:r>
          </a:p>
          <a:p>
            <a:endParaRPr lang="en-US" sz="2400" dirty="0"/>
          </a:p>
          <a:p>
            <a:r>
              <a:rPr lang="en-US" sz="2400" dirty="0"/>
              <a:t>Attempts to stop leak: subsea and surface strategies</a:t>
            </a:r>
          </a:p>
          <a:p>
            <a:endParaRPr 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37"/>
            <a:fld id="{EFDEC553-9FC3-4060-9084-DE9424675440}" type="slidenum">
              <a:rPr lang="en-US" smtClean="0"/>
              <a:pPr defTabSz="914437"/>
              <a:t>12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353-529F-4236-AC7B-C3C10F8D378D}" type="datetimeFigureOut">
              <a:rPr lang="en-US" smtClean="0"/>
              <a:t>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6114-D589-45A1-A10A-B7E0F23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43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353-529F-4236-AC7B-C3C10F8D378D}" type="datetimeFigureOut">
              <a:rPr lang="en-US" smtClean="0"/>
              <a:t>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6114-D589-45A1-A10A-B7E0F23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20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353-529F-4236-AC7B-C3C10F8D378D}" type="datetimeFigureOut">
              <a:rPr lang="en-US" smtClean="0"/>
              <a:t>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6114-D589-45A1-A10A-B7E0F23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3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353-529F-4236-AC7B-C3C10F8D378D}" type="datetimeFigureOut">
              <a:rPr lang="en-US" smtClean="0"/>
              <a:t>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6114-D589-45A1-A10A-B7E0F23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2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353-529F-4236-AC7B-C3C10F8D378D}" type="datetimeFigureOut">
              <a:rPr lang="en-US" smtClean="0"/>
              <a:t>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6114-D589-45A1-A10A-B7E0F23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12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353-529F-4236-AC7B-C3C10F8D378D}" type="datetimeFigureOut">
              <a:rPr lang="en-US" smtClean="0"/>
              <a:t>1/10/2013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6114-D589-45A1-A10A-B7E0F23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17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353-529F-4236-AC7B-C3C10F8D378D}" type="datetimeFigureOut">
              <a:rPr lang="en-US" smtClean="0"/>
              <a:t>1/10/2013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6114-D589-45A1-A10A-B7E0F23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353-529F-4236-AC7B-C3C10F8D378D}" type="datetimeFigureOut">
              <a:rPr lang="en-US" smtClean="0"/>
              <a:t>1/10/2013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6114-D589-45A1-A10A-B7E0F23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14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353-529F-4236-AC7B-C3C10F8D378D}" type="datetimeFigureOut">
              <a:rPr lang="en-US" smtClean="0"/>
              <a:t>1/10/2013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6114-D589-45A1-A10A-B7E0F23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7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353-529F-4236-AC7B-C3C10F8D378D}" type="datetimeFigureOut">
              <a:rPr lang="en-US" smtClean="0"/>
              <a:t>1/10/2013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6114-D589-45A1-A10A-B7E0F23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01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353-529F-4236-AC7B-C3C10F8D378D}" type="datetimeFigureOut">
              <a:rPr lang="en-US" smtClean="0"/>
              <a:t>1/10/2013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E6114-D589-45A1-A10A-B7E0F23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94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FF353-529F-4236-AC7B-C3C10F8D378D}" type="datetimeFigureOut">
              <a:rPr lang="en-US" smtClean="0"/>
              <a:t>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E6114-D589-45A1-A10A-B7E0F233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3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11" Type="http://schemas.openxmlformats.org/officeDocument/2006/relationships/image" Target="../media/image32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1.jpeg"/><Relationship Id="rId4" Type="http://schemas.openxmlformats.org/officeDocument/2006/relationships/image" Target="../media/image29.jpeg"/><Relationship Id="rId9" Type="http://schemas.openxmlformats.org/officeDocument/2006/relationships/hyperlink" Target="http://www.nicholas.duke.edu/thegreengrok/bpspillstats/graphics/oilbudget-noaa/image_view_fullscree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gcoos.tamu.edu/products/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gulfofmexicomap.com/images/gulf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199" y="-38100"/>
            <a:ext cx="9677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6096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AUTONOMOUS UNDERWATER VEHICLES IN THE GCOOS-RA FOOTPRINT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0" y="25146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00" b="1" dirty="0" smtClean="0">
                <a:solidFill>
                  <a:schemeClr val="bg2">
                    <a:lumMod val="10000"/>
                  </a:schemeClr>
                </a:solidFill>
              </a:rPr>
              <a:t>A HOOK FOR TEACHING HOW DATA ARE USED IN THE REAL WORLD</a:t>
            </a:r>
          </a:p>
          <a:p>
            <a:endParaRPr lang="en-US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6200" dirty="0" smtClean="0">
                <a:solidFill>
                  <a:schemeClr val="bg2">
                    <a:lumMod val="10000"/>
                  </a:schemeClr>
                </a:solidFill>
              </a:rPr>
              <a:t>C. Simoniello, C. </a:t>
            </a:r>
            <a:r>
              <a:rPr lang="en-US" sz="6200" dirty="0" err="1" smtClean="0">
                <a:solidFill>
                  <a:schemeClr val="bg2">
                    <a:lumMod val="10000"/>
                  </a:schemeClr>
                </a:solidFill>
              </a:rPr>
              <a:t>Lembke</a:t>
            </a:r>
            <a:r>
              <a:rPr lang="en-US" sz="6200" dirty="0" smtClean="0">
                <a:solidFill>
                  <a:schemeClr val="bg2">
                    <a:lumMod val="10000"/>
                  </a:schemeClr>
                </a:solidFill>
              </a:rPr>
              <a:t>, G.J. Kirkpatrick, R.H. Weisberg, B.A. Kirkpatrick, A.E. Jochens, M.K. Howard, S. Walker, C. </a:t>
            </a:r>
            <a:r>
              <a:rPr lang="en-US" sz="6200" dirty="0" err="1" smtClean="0">
                <a:solidFill>
                  <a:schemeClr val="bg2">
                    <a:lumMod val="10000"/>
                  </a:schemeClr>
                </a:solidFill>
              </a:rPr>
              <a:t>Szczechowski</a:t>
            </a:r>
            <a:r>
              <a:rPr lang="en-US" sz="6200" dirty="0" smtClean="0">
                <a:solidFill>
                  <a:schemeClr val="bg2">
                    <a:lumMod val="10000"/>
                  </a:schemeClr>
                </a:solidFill>
              </a:rPr>
              <a:t>, J. Cannizzaro, and D. English</a:t>
            </a:r>
          </a:p>
          <a:p>
            <a:endParaRPr lang="en-US" dirty="0"/>
          </a:p>
        </p:txBody>
      </p:sp>
      <p:pic>
        <p:nvPicPr>
          <p:cNvPr id="8" name="Picture 6" descr="C:\Documents and Settings\User\My Documents\My Pictures\SEACOOS digital library\logos and cartoons\IOOSlogoBlack_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206067"/>
            <a:ext cx="1439336" cy="57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:\Documents and Settings\User\My Documents\My Pictures\SEACOOS digital library\logos and cartoons\gcoos_named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1802"/>
            <a:ext cx="1371600" cy="59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:\Documents and Settings\User\My Documents\My Pictures\SEACOOS digital library\logos and cartoons\NFRA cropped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73465"/>
            <a:ext cx="990600" cy="50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Users\Chris\Pictures\SEACOOS digital library\logos and cartoons\onrlogo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182799"/>
            <a:ext cx="1066800" cy="58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Chris\Pictures\SEACOOS digital library\logos and cartoons\USF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182799"/>
            <a:ext cx="1109392" cy="59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8" t="24691" r="59444" b="64939"/>
          <a:stretch/>
        </p:blipFill>
        <p:spPr bwMode="auto">
          <a:xfrm>
            <a:off x="7924800" y="6296972"/>
            <a:ext cx="1219200" cy="48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22469" r="73055" b="69136"/>
          <a:stretch/>
        </p:blipFill>
        <p:spPr bwMode="auto">
          <a:xfrm>
            <a:off x="6477000" y="6296024"/>
            <a:ext cx="1371600" cy="48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85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5" t="32619" r="15091" b="19286"/>
          <a:stretch/>
        </p:blipFill>
        <p:spPr bwMode="auto">
          <a:xfrm>
            <a:off x="-34327" y="1524000"/>
            <a:ext cx="897952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8" t="23810" r="11475" b="65353"/>
          <a:stretch/>
        </p:blipFill>
        <p:spPr bwMode="auto">
          <a:xfrm>
            <a:off x="762000" y="685800"/>
            <a:ext cx="8610600" cy="75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5181600"/>
            <a:ext cx="8509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Way Points WP2 and WP 7 are at the same location, approximately two weeks apart.</a:t>
            </a:r>
          </a:p>
          <a:p>
            <a:r>
              <a:rPr lang="en-US" dirty="0" smtClean="0"/>
              <a:t>Using the temperature and salinity graphs, how might you explain the obvious difference</a:t>
            </a:r>
          </a:p>
          <a:p>
            <a:r>
              <a:rPr lang="en-US" dirty="0" smtClean="0"/>
              <a:t>In density from WP2 and WP 7?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33600" y="1047292"/>
            <a:ext cx="609600" cy="328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62600" y="685801"/>
            <a:ext cx="609600" cy="3614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4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t="23810" r="15394" b="20000"/>
          <a:stretch/>
        </p:blipFill>
        <p:spPr bwMode="auto">
          <a:xfrm>
            <a:off x="2514600" y="1"/>
            <a:ext cx="6400800" cy="281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34524" r="15558" b="17619"/>
          <a:stretch/>
        </p:blipFill>
        <p:spPr bwMode="auto">
          <a:xfrm>
            <a:off x="2514600" y="2819401"/>
            <a:ext cx="6477000" cy="244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38600" y="228600"/>
            <a:ext cx="457200" cy="328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77000" y="0"/>
            <a:ext cx="457200" cy="328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ttp://www.mote.org/clientuploads/whats_so_coo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1770221" cy="265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1378508"/>
              </p:ext>
            </p:extLst>
          </p:nvPr>
        </p:nvGraphicFramePr>
        <p:xfrm>
          <a:off x="383886" y="4648200"/>
          <a:ext cx="8558728" cy="2387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7929656"/>
              </p:ext>
            </p:extLst>
          </p:nvPr>
        </p:nvGraphicFramePr>
        <p:xfrm>
          <a:off x="0" y="5232975"/>
          <a:ext cx="7624632" cy="1625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Rectangle 1"/>
          <p:cNvSpPr/>
          <p:nvPr/>
        </p:nvSpPr>
        <p:spPr>
          <a:xfrm>
            <a:off x="7534367" y="5334000"/>
            <a:ext cx="17450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Plot air temp to </a:t>
            </a:r>
          </a:p>
          <a:p>
            <a:r>
              <a:rPr lang="en-US" b="1" dirty="0"/>
              <a:t>e</a:t>
            </a:r>
            <a:r>
              <a:rPr lang="en-US" b="1" dirty="0" smtClean="0"/>
              <a:t>mphasize</a:t>
            </a:r>
          </a:p>
          <a:p>
            <a:r>
              <a:rPr lang="en-US" b="1" dirty="0" smtClean="0"/>
              <a:t>air-sea  </a:t>
            </a:r>
          </a:p>
          <a:p>
            <a:r>
              <a:rPr lang="en-US" b="1" dirty="0" smtClean="0"/>
              <a:t>interactions .</a:t>
            </a:r>
            <a:endParaRPr lang="en-US" sz="16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5753100" y="6550223"/>
            <a:ext cx="3104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http://www.wunderground.com/history</a:t>
            </a:r>
          </a:p>
        </p:txBody>
      </p:sp>
    </p:spTree>
    <p:extLst>
      <p:ext uri="{BB962C8B-B14F-4D97-AF65-F5344CB8AC3E}">
        <p14:creationId xmlns:p14="http://schemas.microsoft.com/office/powerpoint/2010/main" val="101679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239000" cy="762000"/>
          </a:xfrm>
        </p:spPr>
        <p:txBody>
          <a:bodyPr>
            <a:normAutofit/>
          </a:bodyPr>
          <a:lstStyle/>
          <a:p>
            <a:r>
              <a:rPr lang="en-US" sz="4000" dirty="0"/>
              <a:t>The </a:t>
            </a:r>
            <a:r>
              <a:rPr lang="en-US" sz="4000" dirty="0" err="1"/>
              <a:t>Deepwater</a:t>
            </a:r>
            <a:r>
              <a:rPr lang="en-US" sz="4000" dirty="0"/>
              <a:t> Horizon Oil Spill </a:t>
            </a:r>
            <a:endParaRPr lang="en-US" sz="4000" dirty="0" smtClean="0"/>
          </a:p>
        </p:txBody>
      </p:sp>
      <p:sp>
        <p:nvSpPr>
          <p:cNvPr id="5123" name="Content Placeholder 4"/>
          <p:cNvSpPr>
            <a:spLocks noGrp="1"/>
          </p:cNvSpPr>
          <p:nvPr>
            <p:ph idx="1"/>
          </p:nvPr>
        </p:nvSpPr>
        <p:spPr>
          <a:xfrm>
            <a:off x="0" y="2438400"/>
            <a:ext cx="3733800" cy="1371600"/>
          </a:xfrm>
        </p:spPr>
        <p:txBody>
          <a:bodyPr>
            <a:normAutofit/>
          </a:bodyPr>
          <a:lstStyle/>
          <a:p>
            <a:pPr lvl="1">
              <a:buFontTx/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400" dirty="0" smtClean="0"/>
              <a:t>April 20, 2010 DWH platform  </a:t>
            </a:r>
          </a:p>
          <a:p>
            <a:pPr marL="0" indent="0">
              <a:buNone/>
            </a:pPr>
            <a:r>
              <a:rPr lang="en-US" sz="1400" dirty="0" smtClean="0"/>
              <a:t> exploded </a:t>
            </a:r>
            <a:r>
              <a:rPr lang="en-US" sz="1400" dirty="0"/>
              <a:t>50 mi. SE of the </a:t>
            </a:r>
            <a:r>
              <a:rPr lang="en-US" sz="1400" dirty="0" smtClean="0"/>
              <a:t>MS </a:t>
            </a:r>
            <a:r>
              <a:rPr lang="en-US" sz="1400" dirty="0"/>
              <a:t>Delta</a:t>
            </a:r>
          </a:p>
          <a:p>
            <a:pPr marL="0" indent="0">
              <a:buNone/>
            </a:pPr>
            <a:r>
              <a:rPr lang="en-US" sz="1400" dirty="0"/>
              <a:t>a</a:t>
            </a:r>
            <a:r>
              <a:rPr lang="en-US" sz="1400" dirty="0" smtClean="0"/>
              <a:t>nd sank  </a:t>
            </a:r>
            <a:r>
              <a:rPr lang="en-US" sz="1400" dirty="0"/>
              <a:t>~ 5,000 ft. beneath sea </a:t>
            </a:r>
            <a:r>
              <a:rPr lang="en-US" sz="1400" dirty="0" smtClean="0"/>
              <a:t>surface.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Oil flowed freely until July 15, </a:t>
            </a:r>
            <a:r>
              <a:rPr lang="en-US" sz="1400" dirty="0" smtClean="0"/>
              <a:t>2010</a:t>
            </a:r>
            <a:endParaRPr lang="en-US" sz="1400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Content Placeholder 3" descr="Deepwater_horizon_platform_sink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66800"/>
            <a:ext cx="2565736" cy="1740187"/>
          </a:xfrm>
          <a:prstGeom prst="rect">
            <a:avLst/>
          </a:prstGeom>
          <a:effectLst>
            <a:softEdge rad="112500"/>
          </a:effectLst>
        </p:spPr>
      </p:pic>
      <p:graphicFrame>
        <p:nvGraphicFramePr>
          <p:cNvPr id="2" name="Objec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046512"/>
              </p:ext>
            </p:extLst>
          </p:nvPr>
        </p:nvGraphicFramePr>
        <p:xfrm>
          <a:off x="2565735" y="1147220"/>
          <a:ext cx="3249585" cy="159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2" name="Chart" r:id="rId6" imgW="9144793" imgH="6858594" progId="Excel.Chart.8">
                  <p:embed/>
                </p:oleObj>
              </mc:Choice>
              <mc:Fallback>
                <p:oleObj name="Chart" r:id="rId6" imgW="9144793" imgH="6858594" progId="Excel.Chart.8">
                  <p:embed/>
                  <p:pic>
                    <p:nvPicPr>
                      <p:cNvPr id="0" name="Content Placeholder 18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5735" y="1147220"/>
                        <a:ext cx="3249585" cy="1595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Content Placeholder 3" descr="300px-Underwater_oil_spill_live_imag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943600" y="990600"/>
            <a:ext cx="2904212" cy="1945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6153131" y="2895600"/>
            <a:ext cx="2838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ROV Image Ignites Flow Rate Debate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2988970" y="2768025"/>
            <a:ext cx="2826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How much crude oil is flowing? </a:t>
            </a:r>
            <a:endParaRPr lang="en-US" sz="1600" dirty="0" smtClean="0"/>
          </a:p>
          <a:p>
            <a:r>
              <a:rPr lang="en-US" sz="1600" dirty="0" smtClean="0"/>
              <a:t>Not really sure.</a:t>
            </a:r>
            <a:endParaRPr lang="en-US" sz="1600" dirty="0"/>
          </a:p>
        </p:txBody>
      </p:sp>
      <p:pic>
        <p:nvPicPr>
          <p:cNvPr id="12" name="Picture 2" descr="Deepwater Horizon OIl Budget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" y="3962400"/>
            <a:ext cx="3781920" cy="23132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05224" y="6324600"/>
            <a:ext cx="2883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NOTE:  Reported by NOAA and USGS…not </a:t>
            </a:r>
          </a:p>
          <a:p>
            <a:r>
              <a:rPr lang="en-US" sz="1200" dirty="0"/>
              <a:t>p</a:t>
            </a:r>
            <a:r>
              <a:rPr lang="en-US" sz="1200" dirty="0" smtClean="0"/>
              <a:t>eer-reviewed literature</a:t>
            </a:r>
            <a:endParaRPr lang="en-US" sz="1200" dirty="0"/>
          </a:p>
        </p:txBody>
      </p:sp>
      <p:pic>
        <p:nvPicPr>
          <p:cNvPr id="14" name="Picture 3" descr="controlled burns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91000" y="3352800"/>
            <a:ext cx="2209800" cy="1559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3" descr="dispersants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91000" y="4953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487886" y="3625844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225 controlled burns </a:t>
            </a:r>
          </a:p>
          <a:p>
            <a:r>
              <a:rPr lang="en-US" dirty="0"/>
              <a:t> remove &gt;11.1 M gal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84829" y="4953000"/>
            <a:ext cx="2335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1.85 M gal dispersants </a:t>
            </a:r>
          </a:p>
          <a:p>
            <a:r>
              <a:rPr lang="en-US" dirty="0" smtClean="0"/>
              <a:t>(surface and subsea)</a:t>
            </a:r>
          </a:p>
          <a:p>
            <a:r>
              <a:rPr lang="en-US" dirty="0" smtClean="0"/>
              <a:t>34.7 M gal oily water </a:t>
            </a:r>
          </a:p>
          <a:p>
            <a:r>
              <a:rPr lang="en-US" dirty="0" smtClean="0"/>
              <a:t>recovered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114800" y="6488668"/>
            <a:ext cx="4520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4.9 M barrels ~ 205 M gal …where is the rest?</a:t>
            </a:r>
          </a:p>
        </p:txBody>
      </p:sp>
    </p:spTree>
    <p:extLst>
      <p:ext uri="{BB962C8B-B14F-4D97-AF65-F5344CB8AC3E}">
        <p14:creationId xmlns:p14="http://schemas.microsoft.com/office/powerpoint/2010/main" val="3823650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Where Will the Oil Go?:  Integrating Data Sets to Predict Circulation Patterns </a:t>
            </a:r>
            <a:r>
              <a:rPr lang="en-US" sz="3100" dirty="0" smtClean="0"/>
              <a:t/>
            </a:r>
            <a:br>
              <a:rPr lang="en-US" sz="3100" dirty="0" smtClean="0"/>
            </a:br>
            <a:endParaRPr lang="en-US" sz="2700" dirty="0"/>
          </a:p>
        </p:txBody>
      </p:sp>
      <p:pic>
        <p:nvPicPr>
          <p:cNvPr id="4" name="Picture 5" descr="GOM_LoopCurre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647700"/>
            <a:ext cx="3200401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6928" y="2819400"/>
            <a:ext cx="3619272" cy="753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/>
              <a:t>Where is the Loop Current? 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 t="17620" r="37975" b="23251"/>
          <a:stretch/>
        </p:blipFill>
        <p:spPr bwMode="auto">
          <a:xfrm>
            <a:off x="3733800" y="609600"/>
            <a:ext cx="3819820" cy="27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03986" y="912674"/>
            <a:ext cx="17924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Model outputs </a:t>
            </a:r>
          </a:p>
          <a:p>
            <a:r>
              <a:rPr lang="en-US" dirty="0" smtClean="0"/>
              <a:t>for 1 June 2010.  </a:t>
            </a:r>
          </a:p>
          <a:p>
            <a:r>
              <a:rPr lang="en-US" dirty="0" smtClean="0"/>
              <a:t>Models all</a:t>
            </a:r>
          </a:p>
          <a:p>
            <a:r>
              <a:rPr lang="en-US" dirty="0" smtClean="0"/>
              <a:t>predict oil </a:t>
            </a:r>
          </a:p>
          <a:p>
            <a:r>
              <a:rPr lang="en-US" dirty="0" smtClean="0"/>
              <a:t>near the WFS.  </a:t>
            </a:r>
          </a:p>
          <a:p>
            <a:r>
              <a:rPr lang="en-US" dirty="0" smtClean="0"/>
              <a:t>Liu </a:t>
            </a:r>
            <a:r>
              <a:rPr lang="en-US" i="1" dirty="0" smtClean="0"/>
              <a:t>et al</a:t>
            </a:r>
            <a:r>
              <a:rPr lang="en-US" dirty="0" smtClean="0"/>
              <a:t>., 2011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1975" r="51666" b="3704"/>
          <a:stretch/>
        </p:blipFill>
        <p:spPr bwMode="auto">
          <a:xfrm>
            <a:off x="5083378" y="3430441"/>
            <a:ext cx="1850822" cy="350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728087" y="4295001"/>
            <a:ext cx="8919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WFS ROMS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40335" y="5971401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Glider </a:t>
            </a:r>
            <a:endParaRPr lang="en-US" sz="12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869243" y="4267200"/>
            <a:ext cx="445957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934200" y="5791200"/>
            <a:ext cx="445957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2" t="23704" r="6806" b="4444"/>
          <a:stretch/>
        </p:blipFill>
        <p:spPr bwMode="auto">
          <a:xfrm>
            <a:off x="7543800" y="3657600"/>
            <a:ext cx="238710" cy="277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848600" y="3988475"/>
            <a:ext cx="125772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Temperature comparison </a:t>
            </a:r>
            <a:r>
              <a:rPr lang="en-US" sz="1400" dirty="0" smtClean="0"/>
              <a:t>6/2010:</a:t>
            </a:r>
          </a:p>
          <a:p>
            <a:r>
              <a:rPr lang="en-US" sz="1400" dirty="0" smtClean="0"/>
              <a:t>Model limitations under-predict</a:t>
            </a:r>
          </a:p>
          <a:p>
            <a:r>
              <a:rPr lang="en-US" sz="1400" dirty="0"/>
              <a:t>u</a:t>
            </a:r>
            <a:r>
              <a:rPr lang="en-US" sz="1400" dirty="0" smtClean="0"/>
              <a:t>pwelling &amp; </a:t>
            </a:r>
            <a:r>
              <a:rPr lang="en-US" sz="1400" dirty="0"/>
              <a:t>e</a:t>
            </a:r>
            <a:r>
              <a:rPr lang="en-US" sz="1400" dirty="0" smtClean="0"/>
              <a:t>mphasize need for data.</a:t>
            </a:r>
          </a:p>
          <a:p>
            <a:r>
              <a:rPr lang="en-US" sz="1400" dirty="0" smtClean="0"/>
              <a:t>English </a:t>
            </a:r>
            <a:r>
              <a:rPr lang="en-US" sz="1400" i="1" dirty="0" smtClean="0"/>
              <a:t>et al., </a:t>
            </a:r>
            <a:r>
              <a:rPr lang="en-US" sz="1400" dirty="0" smtClean="0"/>
              <a:t>2012</a:t>
            </a:r>
            <a:endParaRPr lang="en-US" sz="14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6" r="45833" b="5432"/>
          <a:stretch/>
        </p:blipFill>
        <p:spPr bwMode="auto">
          <a:xfrm>
            <a:off x="92529" y="4064727"/>
            <a:ext cx="2926572" cy="218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993349" y="4033897"/>
            <a:ext cx="17310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Satellites</a:t>
            </a:r>
            <a:r>
              <a:rPr lang="en-US" sz="1600" dirty="0" smtClean="0"/>
              <a:t>:  MODIS </a:t>
            </a:r>
          </a:p>
          <a:p>
            <a:r>
              <a:rPr lang="en-US" sz="1600" dirty="0" smtClean="0"/>
              <a:t>Aqua-1 true color </a:t>
            </a:r>
          </a:p>
          <a:p>
            <a:r>
              <a:rPr lang="en-US" sz="1600" dirty="0" smtClean="0"/>
              <a:t>Oil Spill at DWH </a:t>
            </a:r>
          </a:p>
          <a:p>
            <a:r>
              <a:rPr lang="en-US" sz="1600" dirty="0" smtClean="0"/>
              <a:t>oil rig. Estimates </a:t>
            </a:r>
          </a:p>
          <a:p>
            <a:r>
              <a:rPr lang="en-US" sz="1600" dirty="0" smtClean="0"/>
              <a:t>of oil from </a:t>
            </a:r>
          </a:p>
          <a:p>
            <a:r>
              <a:rPr lang="en-US" sz="1600" dirty="0"/>
              <a:t>s</a:t>
            </a:r>
            <a:r>
              <a:rPr lang="en-US" sz="1600" dirty="0" smtClean="0"/>
              <a:t>atellites did not </a:t>
            </a:r>
          </a:p>
          <a:p>
            <a:r>
              <a:rPr lang="en-US" sz="1600" dirty="0" smtClean="0"/>
              <a:t>mesh with 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low estimates.</a:t>
            </a:r>
          </a:p>
          <a:p>
            <a:r>
              <a:rPr lang="en-US" sz="1600" dirty="0" smtClean="0"/>
              <a:t>LSU ESL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89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1" t="46173" r="6320" b="10766"/>
          <a:stretch/>
        </p:blipFill>
        <p:spPr bwMode="auto">
          <a:xfrm>
            <a:off x="3953131" y="152400"/>
            <a:ext cx="5190869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-2" y="3420070"/>
            <a:ext cx="4082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GLIDER (top right)</a:t>
            </a:r>
            <a:r>
              <a:rPr lang="en-US" dirty="0" smtClean="0"/>
              <a:t>:  Bio-optical sensors on AUVs show a distinct  backscatter anomaly near a DWH oil patch.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27656" r="36111" b="24814"/>
          <a:stretch/>
        </p:blipFill>
        <p:spPr bwMode="auto">
          <a:xfrm>
            <a:off x="3798805" y="3200400"/>
            <a:ext cx="5268995" cy="341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397276"/>
            <a:ext cx="38307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Ship-based CTD casts (right)</a:t>
            </a:r>
            <a:r>
              <a:rPr lang="en-US" dirty="0" smtClean="0"/>
              <a:t>:  </a:t>
            </a:r>
            <a:r>
              <a:rPr lang="en-US" dirty="0" err="1" smtClean="0"/>
              <a:t>Transmissometer</a:t>
            </a:r>
            <a:r>
              <a:rPr lang="en-US" dirty="0" smtClean="0"/>
              <a:t> and </a:t>
            </a:r>
            <a:r>
              <a:rPr lang="en-US" dirty="0" err="1" smtClean="0"/>
              <a:t>chl</a:t>
            </a:r>
            <a:r>
              <a:rPr lang="en-US" dirty="0" smtClean="0"/>
              <a:t> </a:t>
            </a:r>
            <a:r>
              <a:rPr lang="en-US" dirty="0" err="1" smtClean="0"/>
              <a:t>fluorometer</a:t>
            </a:r>
            <a:endParaRPr lang="en-US" dirty="0" smtClean="0"/>
          </a:p>
          <a:p>
            <a:r>
              <a:rPr lang="en-US" dirty="0" smtClean="0"/>
              <a:t>and 6-channel backscattering </a:t>
            </a:r>
          </a:p>
          <a:p>
            <a:r>
              <a:rPr lang="en-US" dirty="0" smtClean="0"/>
              <a:t>meter (interpolated to 660 nm) from two stations near the DWH</a:t>
            </a:r>
          </a:p>
          <a:p>
            <a:r>
              <a:rPr lang="en-US" dirty="0" smtClean="0"/>
              <a:t>site.  Three casts at station NTO7 (blue, magenta, red dots); one at</a:t>
            </a:r>
          </a:p>
          <a:p>
            <a:r>
              <a:rPr lang="en-US" dirty="0" smtClean="0"/>
              <a:t>NT08 (green dots).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6553200"/>
            <a:ext cx="2846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Data from D. English et al., 2012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40"/>
            <a:ext cx="3930501" cy="252836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6156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SHIP:  USF locations of bio-optical profiles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b="1" dirty="0" smtClean="0"/>
              <a:t>May-August </a:t>
            </a:r>
            <a:r>
              <a:rPr lang="en-US" sz="1600" b="1" dirty="0"/>
              <a:t>2010.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1219200"/>
            <a:ext cx="5334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1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5" name="Picture 4" descr="Science Cartoon 58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10738" r="2809" b="5974"/>
          <a:stretch>
            <a:fillRect/>
          </a:stretch>
        </p:blipFill>
        <p:spPr>
          <a:xfrm>
            <a:off x="2133600" y="868397"/>
            <a:ext cx="4953000" cy="570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6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hris\Pictures\shell key ID\sand at Shell Ke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90" y="1304303"/>
            <a:ext cx="2638823" cy="225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hris\Pictures\ShellKeycamping\campingshellkey\shellksedime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8095" y="1363744"/>
            <a:ext cx="2996105" cy="224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hris\Pictures\ShellKeycamping\campingshellkey\biogenic s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775" y="1320632"/>
            <a:ext cx="2715025" cy="228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2007" y="383232"/>
            <a:ext cx="7637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Beach Sediment as an Example of Resolution</a:t>
            </a:r>
            <a:endParaRPr lang="en-US" sz="32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4495800"/>
            <a:ext cx="7848600" cy="0"/>
          </a:xfrm>
          <a:prstGeom prst="line">
            <a:avLst/>
          </a:prstGeom>
          <a:ln w="136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62800" y="4343400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35547" y="5181600"/>
            <a:ext cx="2488653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5547" y="4736068"/>
            <a:ext cx="221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SPATIAL RESOLUTION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419600" y="4343400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66800" y="4343400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4593" y="6014357"/>
            <a:ext cx="8126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Frame challenging topics using familiar examples and analogies.</a:t>
            </a:r>
            <a:endParaRPr lang="en-US" sz="2400" dirty="0"/>
          </a:p>
        </p:txBody>
      </p:sp>
      <p:pic>
        <p:nvPicPr>
          <p:cNvPr id="15" name="Picture 7" descr="gli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3468" y="4741511"/>
            <a:ext cx="1777265" cy="129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743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Background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4992469"/>
          </a:xfrm>
        </p:spPr>
        <p:txBody>
          <a:bodyPr>
            <a:normAutofit fontScale="85000" lnSpcReduction="10000"/>
          </a:bodyPr>
          <a:lstStyle/>
          <a:p>
            <a:r>
              <a:rPr lang="en-US" sz="2600" b="1" dirty="0" smtClean="0"/>
              <a:t>The health of the Gulf of Mexico is vital to the well-being of the nation</a:t>
            </a:r>
          </a:p>
          <a:p>
            <a:pPr lvl="1"/>
            <a:r>
              <a:rPr lang="en-US" sz="2400" dirty="0"/>
              <a:t>TX, LA, MS, AL and FL have a GDP of $2.2 Trillion* </a:t>
            </a:r>
          </a:p>
          <a:p>
            <a:pPr lvl="1"/>
            <a:r>
              <a:rPr lang="en-US" sz="2400" b="1" dirty="0"/>
              <a:t>Oil and </a:t>
            </a:r>
            <a:r>
              <a:rPr lang="en-US" sz="2400" b="1" dirty="0" smtClean="0"/>
              <a:t>Gas</a:t>
            </a:r>
            <a:r>
              <a:rPr lang="en-US" sz="2400" dirty="0" smtClean="0"/>
              <a:t>; </a:t>
            </a:r>
            <a:r>
              <a:rPr lang="en-US" sz="2400" b="1" dirty="0" smtClean="0"/>
              <a:t>Tourism; </a:t>
            </a:r>
            <a:r>
              <a:rPr lang="en-US" sz="2400" dirty="0" smtClean="0"/>
              <a:t>  </a:t>
            </a:r>
            <a:r>
              <a:rPr lang="en-US" sz="2400" b="1" dirty="0"/>
              <a:t>Ports</a:t>
            </a:r>
            <a:r>
              <a:rPr lang="en-US" sz="2400" dirty="0"/>
              <a:t> (11 of top 15 tonnage ports in the U.S</a:t>
            </a:r>
            <a:r>
              <a:rPr lang="en-US" sz="2400" dirty="0" smtClean="0"/>
              <a:t>.**); </a:t>
            </a:r>
            <a:r>
              <a:rPr lang="en-US" sz="2400" b="1" dirty="0"/>
              <a:t>Commercial Fisheries </a:t>
            </a:r>
            <a:r>
              <a:rPr lang="en-US" sz="2400" dirty="0"/>
              <a:t>(4 of top 7 U.S. fishing ports by weight</a:t>
            </a:r>
            <a:r>
              <a:rPr lang="en-US" sz="2400" dirty="0" smtClean="0"/>
              <a:t>)***</a:t>
            </a:r>
          </a:p>
          <a:p>
            <a:pPr lvl="1"/>
            <a:endParaRPr lang="en-US" sz="2000" dirty="0" smtClean="0"/>
          </a:p>
          <a:p>
            <a:r>
              <a:rPr lang="en-US" sz="2600" b="1" dirty="0"/>
              <a:t>Students from Gulf Coast States Perform Poorly on STEM </a:t>
            </a:r>
            <a:r>
              <a:rPr lang="en-US" sz="2600" b="1" dirty="0" smtClean="0"/>
              <a:t>Assessments</a:t>
            </a:r>
          </a:p>
          <a:p>
            <a:pPr lvl="1"/>
            <a:r>
              <a:rPr lang="en-US" sz="2400" dirty="0" smtClean="0"/>
              <a:t>2011 </a:t>
            </a:r>
            <a:r>
              <a:rPr lang="en-US" sz="2400" dirty="0"/>
              <a:t>U.S. </a:t>
            </a:r>
            <a:r>
              <a:rPr lang="en-US" sz="2400" dirty="0" smtClean="0"/>
              <a:t>H.S. Science </a:t>
            </a:r>
            <a:r>
              <a:rPr lang="en-US" sz="2400" dirty="0"/>
              <a:t>and Engineering Readiness </a:t>
            </a:r>
            <a:r>
              <a:rPr lang="en-US" sz="2400" dirty="0" smtClean="0"/>
              <a:t>Index^:  Texas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Alabama, Louisiana, and Mississippi ranked</a:t>
            </a:r>
            <a:r>
              <a:rPr lang="en-US" sz="2400" dirty="0"/>
              <a:t> 31, </a:t>
            </a:r>
            <a:r>
              <a:rPr lang="en-US" sz="2400" dirty="0">
                <a:solidFill>
                  <a:srgbClr val="FF0000"/>
                </a:solidFill>
              </a:rPr>
              <a:t>47, 48, and 50</a:t>
            </a:r>
            <a:r>
              <a:rPr lang="en-US" sz="2400" dirty="0"/>
              <a:t>, respectively; </a:t>
            </a:r>
            <a:r>
              <a:rPr lang="en-US" sz="2400" dirty="0" smtClean="0"/>
              <a:t>Far below the national average.  FL </a:t>
            </a:r>
            <a:r>
              <a:rPr lang="en-US" sz="2400" dirty="0"/>
              <a:t>is the exception, ranking 11</a:t>
            </a:r>
            <a:r>
              <a:rPr lang="en-US" sz="2400" baseline="30000" dirty="0"/>
              <a:t>th</a:t>
            </a:r>
            <a:r>
              <a:rPr lang="en-US" sz="2400" dirty="0"/>
              <a:t>.  </a:t>
            </a:r>
            <a:endParaRPr lang="en-US" sz="2400" dirty="0" smtClean="0"/>
          </a:p>
          <a:p>
            <a:pPr lvl="1"/>
            <a:endParaRPr lang="en-US" sz="1600" dirty="0" smtClean="0"/>
          </a:p>
          <a:p>
            <a:r>
              <a:rPr lang="en-US" sz="2600" b="1" dirty="0" smtClean="0"/>
              <a:t>The </a:t>
            </a:r>
            <a:r>
              <a:rPr lang="en-US" sz="2600" b="1" dirty="0"/>
              <a:t>GCOOS-RA is working with its partners to address </a:t>
            </a:r>
            <a:r>
              <a:rPr lang="en-US" sz="2600" b="1" dirty="0" smtClean="0"/>
              <a:t>the </a:t>
            </a:r>
            <a:r>
              <a:rPr lang="en-US" sz="2600" b="1" dirty="0"/>
              <a:t>deficiency in </a:t>
            </a:r>
            <a:r>
              <a:rPr lang="en-US" sz="2600" b="1" dirty="0" smtClean="0"/>
              <a:t>STEM skills </a:t>
            </a:r>
            <a:r>
              <a:rPr lang="en-US" sz="2600" b="1" dirty="0"/>
              <a:t>required to:  </a:t>
            </a:r>
          </a:p>
          <a:p>
            <a:pPr lvl="1"/>
            <a:r>
              <a:rPr lang="en-US" sz="2400" dirty="0"/>
              <a:t>Manage the living resources of the </a:t>
            </a:r>
            <a:r>
              <a:rPr lang="en-US" sz="2400" dirty="0" smtClean="0"/>
              <a:t>GOM; Make informed voting decisions; Power the future workforce; Compete in a global economy</a:t>
            </a:r>
            <a:endParaRPr lang="en-US" sz="2400" dirty="0"/>
          </a:p>
          <a:p>
            <a:endParaRPr lang="en-US" sz="1600" dirty="0"/>
          </a:p>
          <a:p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9436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*2006 Bureau of Economic Analysis International Monetary Fund; </a:t>
            </a:r>
            <a:r>
              <a:rPr lang="en-US" dirty="0"/>
              <a:t> </a:t>
            </a:r>
            <a:r>
              <a:rPr lang="en-US" dirty="0" smtClean="0"/>
              <a:t>**2004 USACOE Navigation Data Center; </a:t>
            </a:r>
            <a:r>
              <a:rPr lang="en-US" dirty="0"/>
              <a:t> </a:t>
            </a:r>
            <a:r>
              <a:rPr lang="en-US" dirty="0" smtClean="0"/>
              <a:t>***2010 NMFS;   ^American Institute of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Selecting Issues of Relevance to Students </a:t>
            </a:r>
          </a:p>
        </p:txBody>
      </p:sp>
      <p:pic>
        <p:nvPicPr>
          <p:cNvPr id="12292" name="Picture 4" descr="Overview of the Scientific Meth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1295400"/>
            <a:ext cx="41211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7800"/>
            <a:ext cx="54102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Examples of the Scientific Process in progress that demonstrate the relevance of STEM disciplines to the everyday lives of GOM students:</a:t>
            </a:r>
          </a:p>
          <a:p>
            <a:pPr lvl="1"/>
            <a:r>
              <a:rPr lang="en-US" sz="2600" dirty="0" smtClean="0"/>
              <a:t>Harmful </a:t>
            </a:r>
            <a:r>
              <a:rPr lang="en-US" sz="2600" dirty="0"/>
              <a:t>Algal </a:t>
            </a:r>
            <a:r>
              <a:rPr lang="en-US" sz="2600" dirty="0" smtClean="0"/>
              <a:t>Bloom Research </a:t>
            </a:r>
          </a:p>
          <a:p>
            <a:pPr lvl="1"/>
            <a:r>
              <a:rPr lang="en-US" sz="2600" dirty="0" err="1" smtClean="0"/>
              <a:t>Deepwater</a:t>
            </a:r>
            <a:r>
              <a:rPr lang="en-US" sz="2600" dirty="0" smtClean="0"/>
              <a:t> </a:t>
            </a:r>
            <a:r>
              <a:rPr lang="en-US" sz="2600" dirty="0"/>
              <a:t>Horizon Oil </a:t>
            </a:r>
            <a:r>
              <a:rPr lang="en-US" sz="2600" dirty="0" smtClean="0"/>
              <a:t>Spill Research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Complement current regional research priorities </a:t>
            </a:r>
          </a:p>
          <a:p>
            <a:pPr lvl="1"/>
            <a:r>
              <a:rPr lang="en-US" sz="2600" dirty="0" smtClean="0"/>
              <a:t>GCOOS-RA, GOMA, Gulf </a:t>
            </a:r>
            <a:r>
              <a:rPr lang="en-US" sz="2600" dirty="0"/>
              <a:t>Coast Ecosystem </a:t>
            </a:r>
            <a:r>
              <a:rPr lang="en-US" sz="2600" dirty="0" smtClean="0"/>
              <a:t>Restoration Task Force, and GOM </a:t>
            </a:r>
            <a:r>
              <a:rPr lang="en-US" sz="2600" dirty="0"/>
              <a:t>Large Marine Ecosystem </a:t>
            </a:r>
            <a:r>
              <a:rPr lang="en-US" sz="2600" dirty="0" smtClean="0"/>
              <a:t>Projects</a:t>
            </a:r>
            <a:endParaRPr lang="en-US" sz="26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740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0.gstatic.com/images?q=tbn:ANd9GcTB_rQ3JKl77-W-ADFb7T1dfC96QeWGpRxDptXRSzLej41AnXr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64" y="1524000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3.gstatic.com/images?q=tbn:ANd9GcToaFMkISqRIoRl11GzzuLewVAqdYw3Btl_IiqNayJEePovk-t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1" y="1447800"/>
            <a:ext cx="1866899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57200" y="3886200"/>
            <a:ext cx="7848600" cy="0"/>
          </a:xfrm>
          <a:prstGeom prst="line">
            <a:avLst/>
          </a:prstGeom>
          <a:ln w="136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162800" y="3733800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325387" y="304800"/>
            <a:ext cx="44564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/>
              <a:t>Why Integrate Data?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3352800" y="4648200"/>
            <a:ext cx="26574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/>
              <a:t>Gliders/AUV</a:t>
            </a:r>
          </a:p>
          <a:p>
            <a:pPr algn="just"/>
            <a:r>
              <a:rPr lang="en-US" sz="2000" dirty="0" smtClean="0"/>
              <a:t>Intermediate:  provides </a:t>
            </a:r>
          </a:p>
          <a:p>
            <a:pPr algn="just"/>
            <a:r>
              <a:rPr lang="en-US" sz="2000" dirty="0" smtClean="0"/>
              <a:t>large </a:t>
            </a:r>
            <a:r>
              <a:rPr lang="en-US" sz="2000" dirty="0"/>
              <a:t>spatial </a:t>
            </a:r>
            <a:r>
              <a:rPr lang="en-US" sz="2000" dirty="0" smtClean="0"/>
              <a:t>coverage </a:t>
            </a:r>
            <a:r>
              <a:rPr lang="en-US" sz="2000" dirty="0"/>
              <a:t>for extended </a:t>
            </a:r>
            <a:r>
              <a:rPr lang="en-US" sz="2000" dirty="0" smtClean="0"/>
              <a:t>periods </a:t>
            </a:r>
            <a:r>
              <a:rPr lang="en-US" sz="2000" dirty="0"/>
              <a:t>of time.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2893" y="914400"/>
            <a:ext cx="9037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Sensors on different platforms are used to </a:t>
            </a:r>
            <a:r>
              <a:rPr lang="en-US" sz="2400" dirty="0"/>
              <a:t>monitor ocean </a:t>
            </a:r>
            <a:r>
              <a:rPr lang="en-US" sz="2400" dirty="0" smtClean="0"/>
              <a:t>conditions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06693" y="4572000"/>
            <a:ext cx="316990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b="1" dirty="0" smtClean="0"/>
              <a:t>Satellite Remote Sensing</a:t>
            </a:r>
          </a:p>
          <a:p>
            <a:pPr marL="0" lvl="1" algn="just"/>
            <a:r>
              <a:rPr lang="en-US" sz="2000" dirty="0"/>
              <a:t>Typically a ‘snapshot’ </a:t>
            </a:r>
            <a:endParaRPr lang="en-US" sz="2000" dirty="0" smtClean="0"/>
          </a:p>
          <a:p>
            <a:pPr marL="0" lvl="1" algn="just"/>
            <a:r>
              <a:rPr lang="en-US" sz="2000" dirty="0" smtClean="0"/>
              <a:t>(</a:t>
            </a:r>
            <a:r>
              <a:rPr lang="en-US" sz="2000" dirty="0"/>
              <a:t>low temporal </a:t>
            </a:r>
            <a:endParaRPr lang="en-US" sz="2000" dirty="0" smtClean="0"/>
          </a:p>
          <a:p>
            <a:pPr marL="0" lvl="1" algn="just"/>
            <a:r>
              <a:rPr lang="en-US" sz="2000" dirty="0" smtClean="0"/>
              <a:t>resolution</a:t>
            </a:r>
            <a:r>
              <a:rPr lang="en-US" sz="2000" dirty="0"/>
              <a:t>) </a:t>
            </a:r>
            <a:r>
              <a:rPr lang="en-US" sz="2000" dirty="0" smtClean="0"/>
              <a:t>of </a:t>
            </a:r>
            <a:r>
              <a:rPr lang="en-US" sz="2000" dirty="0"/>
              <a:t>a large </a:t>
            </a:r>
            <a:endParaRPr lang="en-US" sz="2000" dirty="0" smtClean="0"/>
          </a:p>
          <a:p>
            <a:pPr marL="0" lvl="1" algn="just"/>
            <a:r>
              <a:rPr lang="en-US" sz="2000" dirty="0" smtClean="0"/>
              <a:t>area (</a:t>
            </a:r>
            <a:r>
              <a:rPr lang="en-US" sz="2000" dirty="0"/>
              <a:t>high spatial resolution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0" y="4445675"/>
            <a:ext cx="309033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b="1" dirty="0" smtClean="0"/>
              <a:t>Fixed Platform</a:t>
            </a:r>
          </a:p>
          <a:p>
            <a:pPr marL="0" lvl="1" algn="just"/>
            <a:r>
              <a:rPr lang="en-US" sz="2000" dirty="0" smtClean="0"/>
              <a:t>Typically </a:t>
            </a:r>
            <a:r>
              <a:rPr lang="en-US" sz="2000" dirty="0"/>
              <a:t>information about </a:t>
            </a:r>
            <a:endParaRPr lang="en-US" sz="2000" dirty="0" smtClean="0"/>
          </a:p>
          <a:p>
            <a:pPr marL="0" lvl="1" algn="just"/>
            <a:r>
              <a:rPr lang="en-US" sz="2000" dirty="0" smtClean="0"/>
              <a:t>a </a:t>
            </a:r>
            <a:r>
              <a:rPr lang="en-US" sz="2000" dirty="0"/>
              <a:t>limited area (low spatial </a:t>
            </a:r>
            <a:endParaRPr lang="en-US" sz="2000" dirty="0" smtClean="0"/>
          </a:p>
          <a:p>
            <a:pPr marL="0" lvl="1" algn="just"/>
            <a:r>
              <a:rPr lang="en-US" sz="2000" dirty="0" smtClean="0"/>
              <a:t>resolution</a:t>
            </a:r>
            <a:r>
              <a:rPr lang="en-US" sz="2000" dirty="0"/>
              <a:t>) provided for a </a:t>
            </a:r>
            <a:endParaRPr lang="en-US" sz="2000" dirty="0" smtClean="0"/>
          </a:p>
          <a:p>
            <a:pPr marL="0" lvl="1" algn="just"/>
            <a:r>
              <a:rPr lang="en-US" sz="2000" dirty="0" smtClean="0"/>
              <a:t>prolonged </a:t>
            </a:r>
            <a:r>
              <a:rPr lang="en-US" sz="2000" dirty="0"/>
              <a:t>period of time </a:t>
            </a:r>
            <a:endParaRPr lang="en-US" sz="2000" dirty="0" smtClean="0"/>
          </a:p>
          <a:p>
            <a:pPr marL="0" lvl="1" algn="just"/>
            <a:r>
              <a:rPr lang="en-US" sz="2000" dirty="0" smtClean="0"/>
              <a:t>(</a:t>
            </a:r>
            <a:r>
              <a:rPr lang="en-US" sz="2000" dirty="0"/>
              <a:t>high temporal resolution)</a:t>
            </a:r>
          </a:p>
          <a:p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105400" y="3657600"/>
            <a:ext cx="2819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57200" y="4419600"/>
            <a:ext cx="3200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200" y="3352800"/>
            <a:ext cx="221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SPATIAL RESOLUTION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3400" y="4114800"/>
            <a:ext cx="2541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TEMPORAL RESOLUTION</a:t>
            </a:r>
            <a:endParaRPr lang="en-US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4419600" y="3733800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66800" y="3733800"/>
            <a:ext cx="0" cy="3048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892" y="1524000"/>
            <a:ext cx="2433108" cy="182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35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Detecting Harmful Algal Blooms in the Gulf of Mexico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352800"/>
          </a:xfrm>
        </p:spPr>
        <p:txBody>
          <a:bodyPr>
            <a:normAutofit fontScale="25000" lnSpcReduction="20000"/>
          </a:bodyPr>
          <a:lstStyle/>
          <a:p>
            <a:endParaRPr lang="en-US" sz="7200" dirty="0" smtClean="0"/>
          </a:p>
          <a:p>
            <a:r>
              <a:rPr lang="en-US" sz="7200" dirty="0" smtClean="0"/>
              <a:t>Cells with chlorophyll fluoresce (emit light).  The light is emitted at certain wavelengths (~678 nm)  or bands.  </a:t>
            </a:r>
          </a:p>
          <a:p>
            <a:endParaRPr lang="en-US" sz="7200" dirty="0" smtClean="0"/>
          </a:p>
          <a:p>
            <a:r>
              <a:rPr lang="en-US" sz="7200" dirty="0"/>
              <a:t>Irradiance sensors mounted on satellites measure the amount of </a:t>
            </a:r>
            <a:r>
              <a:rPr lang="en-US" sz="7200" dirty="0" smtClean="0"/>
              <a:t>radiance (light) </a:t>
            </a:r>
            <a:r>
              <a:rPr lang="en-US" sz="7200" dirty="0"/>
              <a:t>leaving the sea </a:t>
            </a:r>
            <a:r>
              <a:rPr lang="en-US" sz="7200" dirty="0" smtClean="0"/>
              <a:t>surface.  The sensors are set to measure light at 667 nm and 748 nm, wavelengths bracketing the fluorescent band of chlorophyll.</a:t>
            </a:r>
          </a:p>
          <a:p>
            <a:pPr marL="0" indent="0">
              <a:buNone/>
            </a:pPr>
            <a:endParaRPr lang="en-US" sz="7200" dirty="0" smtClean="0"/>
          </a:p>
          <a:p>
            <a:r>
              <a:rPr lang="en-US" sz="7200" dirty="0" smtClean="0"/>
              <a:t>Fluorescence </a:t>
            </a:r>
            <a:r>
              <a:rPr lang="en-US" sz="7200" dirty="0"/>
              <a:t>Line Height (FLH) is a relative measure of the amount of radiance leaving the sea surface in the chlorophyll fluorescence </a:t>
            </a:r>
            <a:r>
              <a:rPr lang="en-US" sz="7200" dirty="0" smtClean="0"/>
              <a:t>emission band.  </a:t>
            </a:r>
            <a:r>
              <a:rPr lang="en-US" sz="7200" dirty="0"/>
              <a:t>  </a:t>
            </a:r>
            <a:endParaRPr lang="en-US" sz="7200" dirty="0" smtClean="0"/>
          </a:p>
          <a:p>
            <a:endParaRPr lang="en-US" sz="7200" dirty="0" smtClean="0"/>
          </a:p>
          <a:p>
            <a:r>
              <a:rPr lang="en-US" sz="7200" dirty="0" smtClean="0"/>
              <a:t>Other compounds in seawater besides chlorophyll (e.g., suspended sediments, algae, </a:t>
            </a:r>
            <a:r>
              <a:rPr lang="en-US" sz="7200" dirty="0" err="1" smtClean="0"/>
              <a:t>protists</a:t>
            </a:r>
            <a:r>
              <a:rPr lang="en-US" sz="7200" dirty="0" smtClean="0"/>
              <a:t>), can also emit light.  </a:t>
            </a:r>
          </a:p>
          <a:p>
            <a:pPr marL="0" indent="0">
              <a:buNone/>
            </a:pPr>
            <a:endParaRPr lang="en-US" sz="7200" dirty="0" smtClean="0"/>
          </a:p>
          <a:p>
            <a:r>
              <a:rPr lang="en-US" sz="7200" dirty="0" smtClean="0"/>
              <a:t>Researchers must determine what part of the signal is due to chlorophyll in the water, and what is due to other materials.  </a:t>
            </a:r>
            <a:endParaRPr lang="en-US" sz="7200" dirty="0"/>
          </a:p>
          <a:p>
            <a:endParaRPr lang="en-US" sz="7200" dirty="0" smtClean="0"/>
          </a:p>
          <a:p>
            <a:endParaRPr lang="en-US" sz="7200" dirty="0"/>
          </a:p>
          <a:p>
            <a:pPr marL="0" indent="0">
              <a:buNone/>
            </a:pPr>
            <a:endParaRPr lang="en-US" sz="7200" dirty="0"/>
          </a:p>
          <a:p>
            <a:endParaRPr lang="en-US" dirty="0"/>
          </a:p>
        </p:txBody>
      </p:sp>
      <p:pic>
        <p:nvPicPr>
          <p:cNvPr id="1026" name="Picture 2" descr="http://upload.wikimedia.org/wikipedia/commons/thumb/a/a0/Karenia_brevis.jpg/250px-Karenia_brev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70854"/>
            <a:ext cx="1295400" cy="131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gdc3.igmors.u-psud.fr/microbiologie/partie1/chap5_3_symb_plast_fichiers/image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80276"/>
            <a:ext cx="1447800" cy="140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arine.usf.edu/microbiology/images/k-brevis-sc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310798"/>
            <a:ext cx="1828800" cy="140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commons/thumb/3/33/Coccolithus_pelagicus.jpg/120px-Coccolithus_pelagicu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40679"/>
            <a:ext cx="1676400" cy="134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55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4" t="21428" r="25000" b="8095"/>
          <a:stretch/>
        </p:blipFill>
        <p:spPr bwMode="auto">
          <a:xfrm>
            <a:off x="304800" y="-11916"/>
            <a:ext cx="8610600" cy="686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gulfofmexicomap.com/images/gulf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73120"/>
            <a:ext cx="2206625" cy="14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495800" y="572217"/>
            <a:ext cx="190500" cy="1897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648003" y="304800"/>
            <a:ext cx="971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Tampa Bay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09334" y="2133600"/>
            <a:ext cx="86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Port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Charlotte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5600" y="1752600"/>
            <a:ext cx="808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Sarasota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7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6" t="20475" r="25148" b="26586"/>
          <a:stretch/>
        </p:blipFill>
        <p:spPr bwMode="auto">
          <a:xfrm>
            <a:off x="609600" y="304800"/>
            <a:ext cx="3564756" cy="454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4" t="21369" r="24999" b="26204"/>
          <a:stretch/>
        </p:blipFill>
        <p:spPr bwMode="auto">
          <a:xfrm>
            <a:off x="4800600" y="304800"/>
            <a:ext cx="394253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5029199"/>
            <a:ext cx="86753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Windy </a:t>
            </a:r>
            <a:r>
              <a:rPr lang="en-US" dirty="0"/>
              <a:t>conditions </a:t>
            </a:r>
            <a:r>
              <a:rPr lang="en-US" dirty="0" smtClean="0"/>
              <a:t>preceding 10/21/2011 led </a:t>
            </a:r>
            <a:r>
              <a:rPr lang="en-US" dirty="0"/>
              <a:t>to high suspended sediment </a:t>
            </a:r>
            <a:r>
              <a:rPr lang="en-US" dirty="0" smtClean="0"/>
              <a:t>concentrations.  FLH </a:t>
            </a:r>
            <a:r>
              <a:rPr lang="en-US" dirty="0"/>
              <a:t>values for </a:t>
            </a:r>
            <a:r>
              <a:rPr lang="en-US" i="1" dirty="0"/>
              <a:t>K. </a:t>
            </a:r>
            <a:r>
              <a:rPr lang="en-US" i="1" dirty="0" err="1" smtClean="0"/>
              <a:t>brevis</a:t>
            </a:r>
            <a:r>
              <a:rPr lang="en-US" i="1" dirty="0" smtClean="0"/>
              <a:t> </a:t>
            </a:r>
            <a:r>
              <a:rPr lang="en-US" dirty="0"/>
              <a:t>blooms are </a:t>
            </a:r>
            <a:r>
              <a:rPr lang="en-US" b="1" dirty="0"/>
              <a:t>overestimated</a:t>
            </a:r>
            <a:r>
              <a:rPr lang="en-US" dirty="0"/>
              <a:t> during sediment </a:t>
            </a:r>
            <a:r>
              <a:rPr lang="en-US" dirty="0" err="1" smtClean="0"/>
              <a:t>resuspension</a:t>
            </a:r>
            <a:r>
              <a:rPr lang="en-US" dirty="0" smtClean="0"/>
              <a:t> </a:t>
            </a:r>
            <a:r>
              <a:rPr lang="en-US" dirty="0"/>
              <a:t>events and are not reliable for identifying chlorophyll-rich waters</a:t>
            </a:r>
            <a:r>
              <a:rPr lang="en-US" dirty="0" smtClean="0"/>
              <a:t>.   Go to the GCOOS data portal (</a:t>
            </a:r>
            <a:r>
              <a:rPr lang="en-US" dirty="0">
                <a:hlinkClick r:id="rId5"/>
              </a:rPr>
              <a:t>http://gcoos.tamu.edu/products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) and locate a buoy in the vicinity of the bloom (try C14).  Select ‘wind gusts’ and set begin/end</a:t>
            </a:r>
            <a:r>
              <a:rPr lang="en-US" dirty="0"/>
              <a:t> </a:t>
            </a:r>
            <a:r>
              <a:rPr lang="en-US" dirty="0" smtClean="0"/>
              <a:t>dates about one week prior to 10/21.  Plot the wind conditions on  a graph.  </a:t>
            </a:r>
            <a:r>
              <a:rPr lang="en-US" b="1" dirty="0" smtClean="0"/>
              <a:t>Internet or ‘canned’ data options.   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67000" y="4736068"/>
            <a:ext cx="214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Suspended sediment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81250" y="27214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10/21/2011</a:t>
            </a:r>
          </a:p>
        </p:txBody>
      </p:sp>
      <p:sp>
        <p:nvSpPr>
          <p:cNvPr id="6" name="Rectangle 5"/>
          <p:cNvSpPr/>
          <p:nvPr/>
        </p:nvSpPr>
        <p:spPr>
          <a:xfrm>
            <a:off x="509208" y="0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10/05/2011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2100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076267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272" y="5486400"/>
            <a:ext cx="8831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 data are reported every 20 minutes (=72 data points/day).  Students will have to think </a:t>
            </a:r>
          </a:p>
          <a:p>
            <a:r>
              <a:rPr lang="en-US" dirty="0"/>
              <a:t>a</a:t>
            </a:r>
            <a:r>
              <a:rPr lang="en-US" dirty="0" smtClean="0"/>
              <a:t>bout how to graph:  average all or a range of values; select one time for consistency.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16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4" t="23810" r="14914" b="65353"/>
          <a:stretch/>
        </p:blipFill>
        <p:spPr bwMode="auto">
          <a:xfrm>
            <a:off x="3771900" y="76200"/>
            <a:ext cx="5372100" cy="54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67200" y="304800"/>
            <a:ext cx="457200" cy="328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05600" y="52165"/>
            <a:ext cx="457200" cy="328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3" t="22497" r="51773" b="29599"/>
          <a:stretch/>
        </p:blipFill>
        <p:spPr bwMode="auto">
          <a:xfrm>
            <a:off x="27215" y="3192933"/>
            <a:ext cx="3048651" cy="252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t="33095" r="16831" b="17143"/>
          <a:stretch/>
        </p:blipFill>
        <p:spPr bwMode="auto">
          <a:xfrm>
            <a:off x="2667000" y="685800"/>
            <a:ext cx="6364701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26191" r="16964" b="26191"/>
          <a:stretch/>
        </p:blipFill>
        <p:spPr bwMode="auto">
          <a:xfrm>
            <a:off x="2819399" y="3429000"/>
            <a:ext cx="6212301" cy="238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5867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USF COT glider </a:t>
            </a:r>
            <a:r>
              <a:rPr lang="en-US" i="1" dirty="0" smtClean="0"/>
              <a:t>Bass </a:t>
            </a:r>
            <a:r>
              <a:rPr lang="en-US" dirty="0" smtClean="0"/>
              <a:t>track </a:t>
            </a:r>
          </a:p>
          <a:p>
            <a:r>
              <a:rPr lang="en-US" dirty="0" smtClean="0"/>
              <a:t>10/12 </a:t>
            </a:r>
            <a:r>
              <a:rPr lang="en-US" dirty="0"/>
              <a:t>to </a:t>
            </a:r>
            <a:r>
              <a:rPr lang="en-US" dirty="0" smtClean="0"/>
              <a:t>11/08/2011 (28 days,</a:t>
            </a:r>
          </a:p>
          <a:p>
            <a:r>
              <a:rPr lang="en-US" dirty="0" smtClean="0"/>
              <a:t>38 </a:t>
            </a:r>
            <a:r>
              <a:rPr lang="en-US" dirty="0"/>
              <a:t>km; max depth 39.1 </a:t>
            </a:r>
            <a:r>
              <a:rPr lang="en-US" dirty="0" smtClean="0"/>
              <a:t>m) </a:t>
            </a:r>
            <a:endParaRPr lang="en-US" dirty="0"/>
          </a:p>
        </p:txBody>
      </p:sp>
      <p:pic>
        <p:nvPicPr>
          <p:cNvPr id="11" name="Picture 2" descr="http://gulfofmexicomap.com/images/gulfma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19273"/>
            <a:ext cx="2206625" cy="14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1444625" y="2020017"/>
            <a:ext cx="190500" cy="1897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254124" y="3886200"/>
            <a:ext cx="457200" cy="328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9310</TotalTime>
  <Words>1039</Words>
  <Application>Microsoft Office PowerPoint</Application>
  <PresentationFormat>On-screen Show (4:3)</PresentationFormat>
  <Paragraphs>152</Paragraphs>
  <Slides>16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Chart</vt:lpstr>
      <vt:lpstr>PowerPoint Presentation</vt:lpstr>
      <vt:lpstr>Background</vt:lpstr>
      <vt:lpstr>Selecting Issues of Relevance to Students </vt:lpstr>
      <vt:lpstr>PowerPoint Presentation</vt:lpstr>
      <vt:lpstr>Detecting Harmful Algal Blooms in the Gulf of Mexico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Deepwater Horizon Oil Spill </vt:lpstr>
      <vt:lpstr>Where Will the Oil Go?:  Integrating Data Sets to Predict Circulation Patterns  </vt:lpstr>
      <vt:lpstr>PowerPoint Presentation</vt:lpstr>
      <vt:lpstr>Questions?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</dc:creator>
  <cp:lastModifiedBy>Chris</cp:lastModifiedBy>
  <cp:revision>261</cp:revision>
  <cp:lastPrinted>2012-02-16T15:09:09Z</cp:lastPrinted>
  <dcterms:created xsi:type="dcterms:W3CDTF">2012-01-05T19:34:51Z</dcterms:created>
  <dcterms:modified xsi:type="dcterms:W3CDTF">2013-01-10T16:04:03Z</dcterms:modified>
</cp:coreProperties>
</file>